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9" r:id="rId2"/>
    <p:sldId id="280" r:id="rId3"/>
    <p:sldId id="273" r:id="rId4"/>
    <p:sldId id="274" r:id="rId5"/>
    <p:sldId id="258" r:id="rId6"/>
    <p:sldId id="281" r:id="rId7"/>
    <p:sldId id="27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71" autoAdjust="0"/>
  </p:normalViewPr>
  <p:slideViewPr>
    <p:cSldViewPr>
      <p:cViewPr>
        <p:scale>
          <a:sx n="60" d="100"/>
          <a:sy n="60" d="100"/>
        </p:scale>
        <p:origin x="-1572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C830F-DFD8-4B03-8035-339A34418DD4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85F43-B5ED-4A5F-A6FE-85BFD1464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3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1A83D-2FA1-41EE-A093-F5CA94E24815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729AD-0230-4CC9-8CD6-239098A66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758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96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08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1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94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82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5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5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33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8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74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40F34-BBFB-4821-B1C3-EF36252D34D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1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smtClean="0">
                <a:solidFill>
                  <a:srgbClr val="00B0F0"/>
                </a:solidFill>
              </a:rPr>
              <a:t>Me llamo ___________ Clase 601</a:t>
            </a:r>
            <a:br>
              <a:rPr lang="en-US" sz="4000" smtClean="0">
                <a:solidFill>
                  <a:srgbClr val="00B0F0"/>
                </a:solidFill>
              </a:rPr>
            </a:br>
            <a:r>
              <a:rPr lang="en-US" sz="4000" smtClean="0">
                <a:solidFill>
                  <a:srgbClr val="00B0F0"/>
                </a:solidFill>
              </a:rPr>
              <a:t>La fecha es primero de marzo del 2018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76200" y="1143000"/>
            <a:ext cx="9067800" cy="5867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Proposito # 54: </a:t>
            </a:r>
            <a:r>
              <a:rPr lang="en-US" smtClean="0"/>
              <a:t>¿Como repasamos para el Examen del Capitulo 2 de MAÑANA?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i="1" smtClean="0">
                <a:solidFill>
                  <a:srgbClr val="7030A0"/>
                </a:solidFill>
              </a:rPr>
              <a:t>L.O- to review for the unit exam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Actividad Inicial: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008000"/>
                </a:solidFill>
              </a:rPr>
              <a:t>I-</a:t>
            </a:r>
            <a:r>
              <a:rPr lang="es-ES_tradnl" smtClean="0">
                <a:solidFill>
                  <a:schemeClr val="accent6">
                    <a:lumMod val="10000"/>
                  </a:schemeClr>
                </a:solidFill>
              </a:rPr>
              <a:t>Copy and complete with the correct family member: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>
                <a:solidFill>
                  <a:schemeClr val="accent6">
                    <a:lumMod val="10000"/>
                  </a:schemeClr>
                </a:solidFill>
              </a:rPr>
              <a:t>Mi________: otro hijo de mi madre o mi padre.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>
                <a:solidFill>
                  <a:schemeClr val="accent6">
                    <a:lumMod val="10000"/>
                  </a:schemeClr>
                </a:solidFill>
              </a:rPr>
              <a:t>Mi ________: el hermano de mi padre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>
                <a:solidFill>
                  <a:schemeClr val="accent6">
                    <a:lumMod val="10000"/>
                  </a:schemeClr>
                </a:solidFill>
              </a:rPr>
              <a:t>Mi ________: la madre de mi madre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>
                <a:solidFill>
                  <a:schemeClr val="accent6">
                    <a:lumMod val="10000"/>
                  </a:schemeClr>
                </a:solidFill>
              </a:rPr>
              <a:t>Mis _______: los hijos de mis tios.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>
                <a:solidFill>
                  <a:schemeClr val="accent6">
                    <a:lumMod val="10000"/>
                  </a:schemeClr>
                </a:solidFill>
              </a:rPr>
              <a:t>Mis _______: mi madre y mi padre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621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6"/>
          <p:cNvSpPr txBox="1">
            <a:spLocks noChangeArrowheads="1"/>
          </p:cNvSpPr>
          <p:nvPr/>
        </p:nvSpPr>
        <p:spPr bwMode="auto">
          <a:xfrm>
            <a:off x="228600" y="152400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I-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Copy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and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choose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correct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response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914400"/>
            <a:ext cx="9144000" cy="60198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0070C0"/>
                </a:solidFill>
              </a:rPr>
              <a:t>1. </a:t>
            </a:r>
            <a:r>
              <a:rPr lang="es-ES_tradnl" smtClean="0"/>
              <a:t>En España y Latinoamérica las macotas son populares en…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/>
              <a:t>	</a:t>
            </a:r>
            <a:r>
              <a:rPr lang="es-ES_tradnl" smtClean="0">
                <a:solidFill>
                  <a:srgbClr val="0070C0"/>
                </a:solidFill>
              </a:rPr>
              <a:t>a. </a:t>
            </a:r>
            <a:r>
              <a:rPr lang="es-ES_tradnl" smtClean="0"/>
              <a:t>zonas urbanas		</a:t>
            </a:r>
            <a:r>
              <a:rPr lang="es-ES_tradnl" smtClean="0">
                <a:solidFill>
                  <a:srgbClr val="0070C0"/>
                </a:solidFill>
              </a:rPr>
              <a:t>b. </a:t>
            </a:r>
            <a:r>
              <a:rPr lang="es-ES_tradnl" smtClean="0"/>
              <a:t>zonas rurales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0070C0"/>
                </a:solidFill>
              </a:rPr>
              <a:t>2. </a:t>
            </a:r>
            <a:r>
              <a:rPr lang="es-ES_tradnl" smtClean="0"/>
              <a:t>Unas mascotas exóticas son los…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/>
              <a:t>	</a:t>
            </a:r>
            <a:r>
              <a:rPr lang="es-ES_tradnl" smtClean="0">
                <a:solidFill>
                  <a:srgbClr val="0070C0"/>
                </a:solidFill>
              </a:rPr>
              <a:t>a. </a:t>
            </a:r>
            <a:r>
              <a:rPr lang="es-ES_tradnl" smtClean="0"/>
              <a:t>perros &amp; gatos		</a:t>
            </a:r>
            <a:r>
              <a:rPr lang="es-ES_tradnl" smtClean="0">
                <a:solidFill>
                  <a:srgbClr val="0070C0"/>
                </a:solidFill>
              </a:rPr>
              <a:t>b. </a:t>
            </a:r>
            <a:r>
              <a:rPr lang="es-ES_tradnl" smtClean="0"/>
              <a:t>loros &amp; llamas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0070C0"/>
                </a:solidFill>
              </a:rPr>
              <a:t>3. </a:t>
            </a:r>
            <a:r>
              <a:rPr lang="es-ES_tradnl" smtClean="0"/>
              <a:t>Un animal que no tiene paciencia es…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/>
              <a:t>	</a:t>
            </a:r>
            <a:r>
              <a:rPr lang="es-ES_tradnl" smtClean="0">
                <a:solidFill>
                  <a:srgbClr val="0070C0"/>
                </a:solidFill>
              </a:rPr>
              <a:t>a.</a:t>
            </a:r>
            <a:r>
              <a:rPr lang="es-ES_tradnl" smtClean="0"/>
              <a:t> el loro			</a:t>
            </a:r>
            <a:r>
              <a:rPr lang="es-ES_tradnl" smtClean="0">
                <a:solidFill>
                  <a:srgbClr val="0070C0"/>
                </a:solidFill>
              </a:rPr>
              <a:t>b.</a:t>
            </a:r>
            <a:r>
              <a:rPr lang="es-ES_tradnl" smtClean="0"/>
              <a:t> la llama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0070C0"/>
                </a:solidFill>
              </a:rPr>
              <a:t>4. </a:t>
            </a:r>
            <a:r>
              <a:rPr lang="es-ES_tradnl" smtClean="0"/>
              <a:t>La capital de Ecuador es…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/>
              <a:t>	</a:t>
            </a:r>
            <a:r>
              <a:rPr lang="es-ES_tradnl" smtClean="0">
                <a:solidFill>
                  <a:srgbClr val="0070C0"/>
                </a:solidFill>
              </a:rPr>
              <a:t>a. </a:t>
            </a:r>
            <a:r>
              <a:rPr lang="es-ES_tradnl" smtClean="0"/>
              <a:t>Quito			</a:t>
            </a:r>
            <a:r>
              <a:rPr lang="es-ES_tradnl" smtClean="0">
                <a:solidFill>
                  <a:srgbClr val="0070C0"/>
                </a:solidFill>
              </a:rPr>
              <a:t>b. </a:t>
            </a:r>
            <a:r>
              <a:rPr lang="es-ES_tradnl" smtClean="0"/>
              <a:t>Madrid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0070C0"/>
                </a:solidFill>
              </a:rPr>
              <a:t>5. </a:t>
            </a:r>
            <a:r>
              <a:rPr lang="es-ES_tradnl" smtClean="0"/>
              <a:t>Un colegio mixto es para…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/>
              <a:t>	</a:t>
            </a:r>
            <a:r>
              <a:rPr lang="es-ES_tradnl" smtClean="0">
                <a:solidFill>
                  <a:srgbClr val="0070C0"/>
                </a:solidFill>
              </a:rPr>
              <a:t>a. </a:t>
            </a:r>
            <a:r>
              <a:rPr lang="es-ES_tradnl" smtClean="0"/>
              <a:t>solo muchachos	</a:t>
            </a:r>
            <a:r>
              <a:rPr lang="es-ES_tradnl" smtClean="0">
                <a:solidFill>
                  <a:srgbClr val="0070C0"/>
                </a:solidFill>
              </a:rPr>
              <a:t>b. </a:t>
            </a:r>
            <a:r>
              <a:rPr lang="es-ES_tradnl" smtClean="0"/>
              <a:t>muchachos y muchachas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>
                <a:solidFill>
                  <a:srgbClr val="0070C0"/>
                </a:solidFill>
              </a:rPr>
              <a:t>6. </a:t>
            </a:r>
            <a:r>
              <a:rPr lang="es-ES_tradnl" smtClean="0"/>
              <a:t>El Pichincha es…..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smtClean="0"/>
              <a:t>	</a:t>
            </a:r>
            <a:r>
              <a:rPr lang="es-ES_tradnl" smtClean="0">
                <a:solidFill>
                  <a:srgbClr val="0070C0"/>
                </a:solidFill>
              </a:rPr>
              <a:t>a. </a:t>
            </a:r>
            <a:r>
              <a:rPr lang="es-ES_tradnl" smtClean="0"/>
              <a:t>un volcán		</a:t>
            </a:r>
            <a:r>
              <a:rPr lang="es-ES_tradnl" smtClean="0">
                <a:solidFill>
                  <a:srgbClr val="0070C0"/>
                </a:solidFill>
              </a:rPr>
              <a:t>b. </a:t>
            </a:r>
            <a:r>
              <a:rPr lang="es-ES_tradnl" smtClean="0"/>
              <a:t>una montana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659851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2769"/>
            <a:ext cx="5486400" cy="535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0" y="0"/>
            <a:ext cx="8991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4000" b="1" dirty="0" smtClean="0">
                <a:solidFill>
                  <a:srgbClr val="008000"/>
                </a:solidFill>
                <a:latin typeface="+mj-lt"/>
              </a:rPr>
              <a:t>II-</a:t>
            </a:r>
            <a:r>
              <a:rPr lang="es-ES_tradnl" altLang="en-US" sz="40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n-US" sz="4000" b="1" dirty="0" err="1" smtClean="0">
                <a:solidFill>
                  <a:srgbClr val="000000"/>
                </a:solidFill>
                <a:latin typeface="+mj-lt"/>
              </a:rPr>
              <a:t>Label</a:t>
            </a:r>
            <a:r>
              <a:rPr lang="es-ES_tradnl" altLang="en-US" sz="40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n-US" sz="4000" b="1" dirty="0" err="1">
                <a:solidFill>
                  <a:srgbClr val="000000"/>
                </a:solidFill>
                <a:latin typeface="+mj-lt"/>
              </a:rPr>
              <a:t>the</a:t>
            </a:r>
            <a:r>
              <a:rPr lang="es-ES_tradnl" altLang="en-US" sz="40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n-US" sz="4000" b="1" dirty="0" err="1">
                <a:solidFill>
                  <a:srgbClr val="000000"/>
                </a:solidFill>
                <a:latin typeface="+mj-lt"/>
              </a:rPr>
              <a:t>rooms</a:t>
            </a:r>
            <a:r>
              <a:rPr lang="es-ES_tradnl" altLang="en-US" sz="4000" b="1" dirty="0">
                <a:solidFill>
                  <a:srgbClr val="000000"/>
                </a:solidFill>
                <a:latin typeface="+mj-lt"/>
              </a:rPr>
              <a:t> in </a:t>
            </a:r>
            <a:r>
              <a:rPr lang="es-ES_tradnl" altLang="en-US" sz="4000" b="1" dirty="0" err="1">
                <a:solidFill>
                  <a:srgbClr val="000000"/>
                </a:solidFill>
                <a:latin typeface="+mj-lt"/>
              </a:rPr>
              <a:t>the</a:t>
            </a:r>
            <a:r>
              <a:rPr lang="es-ES_tradnl" altLang="en-US" sz="40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n-US" sz="4000" b="1" dirty="0" err="1">
                <a:solidFill>
                  <a:srgbClr val="000000"/>
                </a:solidFill>
                <a:latin typeface="+mj-lt"/>
              </a:rPr>
              <a:t>house</a:t>
            </a:r>
            <a:r>
              <a:rPr lang="es-ES_tradnl" altLang="en-US" sz="4000" b="1" dirty="0">
                <a:solidFill>
                  <a:srgbClr val="000000"/>
                </a:solidFill>
                <a:latin typeface="+mj-lt"/>
              </a:rPr>
              <a:t>:</a:t>
            </a:r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4718384" y="2095500"/>
            <a:ext cx="387016" cy="4191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2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5323974" y="3437470"/>
            <a:ext cx="416426" cy="3429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3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5410200" y="2247900"/>
            <a:ext cx="457200" cy="3810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4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37470"/>
            <a:ext cx="2057400" cy="128693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52" name="Picture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499" y="3387725"/>
            <a:ext cx="1944255" cy="133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1504950" y="5154863"/>
            <a:ext cx="1485900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auto">
          <a:xfrm>
            <a:off x="7010400" y="3595734"/>
            <a:ext cx="457200" cy="434928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7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1676400" y="3543300"/>
            <a:ext cx="4572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5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2990850" y="3443726"/>
            <a:ext cx="387350" cy="365172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1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>
            <a:off x="4103269" y="4800600"/>
            <a:ext cx="381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6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18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2"/>
          <p:cNvSpPr>
            <a:spLocks noChangeArrowheads="1"/>
          </p:cNvSpPr>
          <p:nvPr/>
        </p:nvSpPr>
        <p:spPr bwMode="auto">
          <a:xfrm>
            <a:off x="685800" y="35814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>
                <a:solidFill>
                  <a:srgbClr val="FF0000"/>
                </a:solidFill>
              </a:rPr>
              <a:t>8</a:t>
            </a:r>
            <a:r>
              <a:rPr lang="es-ES_tradnl" altLang="en-US" sz="2400" dirty="0" smtClean="0">
                <a:solidFill>
                  <a:srgbClr val="FF0000"/>
                </a:solidFill>
              </a:rPr>
              <a:t>)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11" name="Rectangle 32"/>
          <p:cNvSpPr>
            <a:spLocks noChangeArrowheads="1"/>
          </p:cNvSpPr>
          <p:nvPr/>
        </p:nvSpPr>
        <p:spPr bwMode="auto">
          <a:xfrm>
            <a:off x="4953000" y="38862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>
                <a:solidFill>
                  <a:srgbClr val="FF0000"/>
                </a:solidFill>
              </a:rPr>
              <a:t>9</a:t>
            </a:r>
            <a:r>
              <a:rPr lang="es-ES_tradnl" altLang="en-US" sz="2400" dirty="0" smtClean="0">
                <a:solidFill>
                  <a:srgbClr val="FF0000"/>
                </a:solidFill>
              </a:rPr>
              <a:t>)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12" name="Rectangle 32"/>
          <p:cNvSpPr>
            <a:spLocks noChangeArrowheads="1"/>
          </p:cNvSpPr>
          <p:nvPr/>
        </p:nvSpPr>
        <p:spPr bwMode="auto">
          <a:xfrm>
            <a:off x="4267200" y="48768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10)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tse4.mm.bing.net/th?id=OIP.-ptjlCBQayvPRQNsTEjfdAEsC-&amp;pid=15.1&amp;P=0&amp;w=276&amp;h=1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10062"/>
            <a:ext cx="4414982" cy="254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r.photos3.fotosearch.com/bthumb/CSP/CSP990/k105740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52400"/>
            <a:ext cx="382183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lipartist.net » Clip Art » Village House SV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8600"/>
            <a:ext cx="3073400" cy="307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48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6" t="-57" r="26486" b="23966"/>
          <a:stretch/>
        </p:blipFill>
        <p:spPr bwMode="auto">
          <a:xfrm>
            <a:off x="1" y="-157655"/>
            <a:ext cx="9144000" cy="701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19800" y="457200"/>
            <a:ext cx="31242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106269"/>
            <a:ext cx="8991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III- </a:t>
            </a:r>
            <a:r>
              <a:rPr lang="en-US" sz="3600" b="1" dirty="0" err="1" smtClean="0"/>
              <a:t>Copia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completa</a:t>
            </a:r>
            <a:r>
              <a:rPr lang="en-US" sz="3600" b="1" dirty="0" smtClean="0"/>
              <a:t> con CIERTO o FALSO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8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1" t="16855" r="26408" b="15491"/>
          <a:stretch/>
        </p:blipFill>
        <p:spPr bwMode="auto">
          <a:xfrm>
            <a:off x="0" y="-57329"/>
            <a:ext cx="9144000" cy="680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-57329"/>
            <a:ext cx="8991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III- </a:t>
            </a:r>
            <a:r>
              <a:rPr lang="en-US" sz="3600" b="1" dirty="0" err="1" smtClean="0">
                <a:solidFill>
                  <a:prstClr val="black"/>
                </a:solidFill>
              </a:rPr>
              <a:t>Copia</a:t>
            </a:r>
            <a:r>
              <a:rPr lang="en-US" sz="3600" b="1" dirty="0" smtClean="0">
                <a:solidFill>
                  <a:prstClr val="black"/>
                </a:solidFill>
              </a:rPr>
              <a:t> y </a:t>
            </a:r>
            <a:r>
              <a:rPr lang="en-US" sz="3600" b="1" dirty="0" err="1" smtClean="0">
                <a:solidFill>
                  <a:prstClr val="black"/>
                </a:solidFill>
              </a:rPr>
              <a:t>completa</a:t>
            </a:r>
            <a:r>
              <a:rPr lang="en-US" sz="3600" b="1" dirty="0" smtClean="0">
                <a:solidFill>
                  <a:prstClr val="black"/>
                </a:solidFill>
              </a:rPr>
              <a:t> con la forma </a:t>
            </a:r>
            <a:r>
              <a:rPr lang="en-US" sz="3600" b="1" dirty="0" err="1" smtClean="0">
                <a:solidFill>
                  <a:prstClr val="black"/>
                </a:solidFill>
              </a:rPr>
              <a:t>correcta</a:t>
            </a:r>
            <a:r>
              <a:rPr lang="en-US" sz="3600" b="1" dirty="0" smtClean="0">
                <a:solidFill>
                  <a:prstClr val="black"/>
                </a:solidFill>
              </a:rPr>
              <a:t> de TENER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417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"/>
            <a:ext cx="8686800" cy="6477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STUDY </a:t>
            </a:r>
            <a:r>
              <a:rPr lang="en-US" dirty="0"/>
              <a:t>for EXAMEN: </a:t>
            </a:r>
            <a:r>
              <a:rPr lang="en-US" dirty="0" err="1"/>
              <a:t>Capitulo</a:t>
            </a:r>
            <a:r>
              <a:rPr lang="en-US" dirty="0"/>
              <a:t> </a:t>
            </a:r>
            <a:r>
              <a:rPr lang="en-US" dirty="0" smtClean="0"/>
              <a:t>2 TOMORROW</a:t>
            </a:r>
            <a:endParaRPr lang="en-US" dirty="0"/>
          </a:p>
          <a:p>
            <a:pPr lvl="1"/>
            <a:r>
              <a:rPr lang="en-US" dirty="0"/>
              <a:t>Family</a:t>
            </a:r>
          </a:p>
          <a:p>
            <a:pPr lvl="1"/>
            <a:r>
              <a:rPr lang="en-US" dirty="0"/>
              <a:t>House/home</a:t>
            </a:r>
          </a:p>
          <a:p>
            <a:pPr lvl="1"/>
            <a:r>
              <a:rPr lang="en-US" dirty="0" err="1"/>
              <a:t>Tener</a:t>
            </a:r>
            <a:endParaRPr lang="en-US" dirty="0"/>
          </a:p>
          <a:p>
            <a:pPr lvl="1"/>
            <a:r>
              <a:rPr lang="en-US" dirty="0"/>
              <a:t>Possessive Adjectives</a:t>
            </a:r>
          </a:p>
          <a:p>
            <a:pPr lvl="1"/>
            <a:r>
              <a:rPr lang="en-US" dirty="0"/>
              <a:t>Readings: </a:t>
            </a:r>
            <a:r>
              <a:rPr lang="en-US" u="sng" dirty="0"/>
              <a:t>Una </a:t>
            </a:r>
            <a:r>
              <a:rPr lang="en-US" u="sng" dirty="0" err="1"/>
              <a:t>familia</a:t>
            </a:r>
            <a:r>
              <a:rPr lang="en-US" u="sng" dirty="0"/>
              <a:t> </a:t>
            </a:r>
            <a:r>
              <a:rPr lang="en-US" u="sng" dirty="0" err="1"/>
              <a:t>ecuatoriana</a:t>
            </a:r>
            <a:r>
              <a:rPr lang="en-US" dirty="0"/>
              <a:t> &amp; </a:t>
            </a:r>
            <a:r>
              <a:rPr lang="en-US" u="sng" dirty="0" err="1"/>
              <a:t>Mascotas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54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2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7479</TotalTime>
  <Words>159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66</cp:revision>
  <cp:lastPrinted>2016-03-16T16:44:42Z</cp:lastPrinted>
  <dcterms:created xsi:type="dcterms:W3CDTF">2013-12-04T17:53:05Z</dcterms:created>
  <dcterms:modified xsi:type="dcterms:W3CDTF">2018-03-01T20:30:07Z</dcterms:modified>
</cp:coreProperties>
</file>